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1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AU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1C507B4-5BBF-44EF-81AA-B29CAF924B82}" type="datetimeFigureOut">
              <a:rPr lang="en-US" smtClean="0"/>
              <a:pPr/>
              <a:t>10/8/2010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CC11B04-E0D1-4111-9EAF-7BD356719BF9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google.com.au/imgres?imgurl=http://ourworld.cs.com/apisrex/images/walking%20banana.jpg&amp;imgrefurl=http://blog.girlvworld.com/2008/01/26/losing-my-bananas.aspx&amp;h=302&amp;w=400&amp;sz=17&amp;hl=en&amp;start=6&amp;tbnid=5KiQJEyzT0l2dM:&amp;tbnh=94&amp;tbnw=124&amp;prev=/images?q=bananas&amp;gbv=2&amp;hl=en&amp;sa=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.au/imgres?imgurl=http://static.howstuffworks.com/gif/diabetes-and-carbohydrates-1.jpg&amp;imgrefurl=http://www.bostonherald.com/blogs/entertainment/step_up/index.php/2008/02/20/carbohydrate-conundrum/&amp;h=320&amp;w=400&amp;sz=58&amp;hl=en&amp;start=3&amp;tbnid=37zCg63hljYn6M:&amp;tbnh=99&amp;tbnw=124&amp;prev=/images?q=carbohydrates&amp;gbv=2&amp;hl=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.au/imgres?imgurl=http://www.worldwideshoppingmall.co.uk/toys/images/products/074985183X.gif&amp;imgrefurl=http://www.worldwideshoppingmall.co.uk/toys/mr-greedy.asp&amp;h=318&amp;w=350&amp;sz=51&amp;hl=en&amp;start=1&amp;tbnid=sfLLOpsvnRl9_M:&amp;tbnh=109&amp;tbnw=120&amp;prev=/images?q=mr+greedy&amp;gbv=2&amp;hl=e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.au/imgres?imgurl=http://static.howstuffworks.com/gif/adam/images/en/proteins-picture.jpg&amp;imgrefurl=http://healthguide.howstuffworks.com/proteins-picture.htm&amp;h=320&amp;w=400&amp;sz=22&amp;hl=en&amp;start=1&amp;tbnid=AGbhnLfp5kGxUM:&amp;tbnh=99&amp;tbnw=124&amp;prev=/images?q=protein&amp;gbv=2&amp;hl=e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1428736"/>
            <a:ext cx="6315076" cy="1894362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 smtClean="0"/>
              <a:t/>
            </a:r>
            <a:br>
              <a:rPr lang="en-AU" dirty="0" smtClean="0"/>
            </a:br>
            <a:r>
              <a:rPr lang="en-AU" sz="3600" dirty="0" smtClean="0"/>
              <a:t>PHYSIOLOGICAL RESPONSES TO PHYSICAL </a:t>
            </a:r>
            <a:r>
              <a:rPr lang="en-AU" sz="3600" dirty="0" smtClean="0"/>
              <a:t>ACTIVITY</a:t>
            </a:r>
            <a:br>
              <a:rPr lang="en-AU" sz="3600" dirty="0" smtClean="0"/>
            </a:br>
            <a:r>
              <a:rPr lang="en-AU" sz="3600" dirty="0" smtClean="0">
                <a:solidFill>
                  <a:schemeClr val="accent2">
                    <a:lumMod val="50000"/>
                  </a:schemeClr>
                </a:solidFill>
              </a:rPr>
              <a:t>vce physical education</a:t>
            </a:r>
            <a:br>
              <a:rPr lang="en-A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AU" sz="3600" dirty="0" smtClean="0">
                <a:solidFill>
                  <a:schemeClr val="accent2">
                    <a:lumMod val="50000"/>
                  </a:schemeClr>
                </a:solidFill>
              </a:rPr>
              <a:t>unit 3.</a:t>
            </a:r>
            <a:endParaRPr lang="en-A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4000" dirty="0" smtClean="0">
                <a:solidFill>
                  <a:srgbClr val="FF0000"/>
                </a:solidFill>
              </a:rPr>
              <a:t>FOODS, FUELS AND ENERGY SYSTEMS</a:t>
            </a:r>
            <a:endParaRPr lang="en-A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3600" b="1" dirty="0" smtClean="0"/>
              <a:t>THREE ENERGY SYSTEMS</a:t>
            </a:r>
            <a:endParaRPr lang="en-AU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200" b="1" dirty="0" smtClean="0">
                <a:latin typeface="Calibri" pitchFamily="34" charset="0"/>
              </a:rPr>
              <a:t>ANAEROBIC SYSTEMS-</a:t>
            </a:r>
            <a:r>
              <a:rPr lang="en-AU" sz="3200" dirty="0" smtClean="0">
                <a:latin typeface="Calibri" pitchFamily="34" charset="0"/>
              </a:rPr>
              <a:t>WITHOUT OXYGEN</a:t>
            </a:r>
          </a:p>
          <a:p>
            <a:pPr>
              <a:buNone/>
            </a:pPr>
            <a:endParaRPr lang="en-AU" sz="3200" b="1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AU" sz="3200" dirty="0" smtClean="0">
                <a:latin typeface="Calibri" pitchFamily="34" charset="0"/>
              </a:rPr>
              <a:t>ATP-PC / ALACTACID SYSTEM</a:t>
            </a:r>
          </a:p>
          <a:p>
            <a:pPr algn="ctr">
              <a:buNone/>
            </a:pPr>
            <a:r>
              <a:rPr lang="en-AU" sz="3200" dirty="0" smtClean="0">
                <a:latin typeface="Calibri" pitchFamily="34" charset="0"/>
              </a:rPr>
              <a:t>LACTIC ACID /ANAEROBIC GLYCOLYSIS</a:t>
            </a:r>
          </a:p>
          <a:p>
            <a:endParaRPr lang="en-AU" sz="3200" dirty="0" smtClean="0">
              <a:latin typeface="Calibri" pitchFamily="34" charset="0"/>
            </a:endParaRPr>
          </a:p>
          <a:p>
            <a:r>
              <a:rPr lang="en-AU" sz="3200" b="1" dirty="0" smtClean="0">
                <a:latin typeface="Calibri" pitchFamily="34" charset="0"/>
              </a:rPr>
              <a:t>AEROBIC SYSTEM – WITH OXYGEN</a:t>
            </a:r>
          </a:p>
          <a:p>
            <a:endParaRPr lang="en-AU" sz="32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AU" sz="3200" dirty="0" smtClean="0">
                <a:latin typeface="Calibri" pitchFamily="34" charset="0"/>
              </a:rPr>
              <a:t>AEROBIC SYSTEM / AEROBIC GLYCOLYSIS</a:t>
            </a:r>
            <a:endParaRPr lang="en-AU" sz="3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000" b="1" dirty="0" smtClean="0"/>
              <a:t>FOOD FUELS AT REST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AU" sz="3600" dirty="0" smtClean="0">
                <a:latin typeface="Calibri" pitchFamily="34" charset="0"/>
              </a:rPr>
              <a:t>FAT AND GLYCOGEN ARE THE PREFERRED FUELS UNDER RESTING CONDITIONS.</a:t>
            </a:r>
          </a:p>
          <a:p>
            <a:endParaRPr lang="en-AU" sz="2800" dirty="0" smtClean="0">
              <a:latin typeface="Calibri" pitchFamily="34" charset="0"/>
            </a:endParaRPr>
          </a:p>
          <a:p>
            <a:r>
              <a:rPr lang="en-AU" sz="3600" dirty="0" smtClean="0">
                <a:latin typeface="Calibri" pitchFamily="34" charset="0"/>
              </a:rPr>
              <a:t>RESTING CONDITIONS SUPPLY THE HEART, LUNGS AND BLOOD VESSELS WITH SUFFICIENT OXYGEN, AND THEREFORE ATP, TO MEET THE ENERGY REQUIREMENTS.</a:t>
            </a:r>
            <a:endParaRPr lang="en-AU" sz="3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3200" b="1" dirty="0" smtClean="0"/>
              <a:t>FOOD FUELS DURING EXERCISE</a:t>
            </a:r>
            <a:endParaRPr lang="en-AU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>
                <a:latin typeface="Calibri" pitchFamily="34" charset="0"/>
              </a:rPr>
              <a:t>THE INTENSITY AND DURATION OF EXERCISE DETERMINES WHICH ENERGY SYSTEM IS THE MAJOR CONTRIBUTOR GOR ENERGY.</a:t>
            </a:r>
          </a:p>
          <a:p>
            <a:endParaRPr lang="en-AU" dirty="0" smtClean="0">
              <a:latin typeface="Calibri" pitchFamily="34" charset="0"/>
            </a:endParaRPr>
          </a:p>
          <a:p>
            <a:r>
              <a:rPr lang="en-AU" dirty="0" smtClean="0">
                <a:latin typeface="Calibri" pitchFamily="34" charset="0"/>
              </a:rPr>
              <a:t>HIGH INTENSITY EXERCISE / ANAEROBIC EXERCISE – FOOD FUEL IS CARBOHYDRATES</a:t>
            </a:r>
          </a:p>
          <a:p>
            <a:endParaRPr lang="en-AU" dirty="0" smtClean="0">
              <a:latin typeface="Calibri" pitchFamily="34" charset="0"/>
            </a:endParaRPr>
          </a:p>
          <a:p>
            <a:r>
              <a:rPr lang="en-AU" dirty="0" smtClean="0">
                <a:latin typeface="Calibri" pitchFamily="34" charset="0"/>
              </a:rPr>
              <a:t>LOW INTENSITY EXERCISE / AEROBIC EXERCISE – </a:t>
            </a:r>
          </a:p>
          <a:p>
            <a:r>
              <a:rPr lang="en-AU" dirty="0" smtClean="0">
                <a:latin typeface="Calibri" pitchFamily="34" charset="0"/>
              </a:rPr>
              <a:t>CARBOHYDRATES THEN FAT.</a:t>
            </a:r>
          </a:p>
          <a:p>
            <a:r>
              <a:rPr lang="en-AU" dirty="0" smtClean="0">
                <a:latin typeface="Calibri" pitchFamily="34" charset="0"/>
              </a:rPr>
              <a:t>PROTEIN AS A FUEL IS ONLY USED IN EXTREME ULTRA LONG DISTANCE EVENTS, SUCH AS MARATHONS/IRONMAN TRIATHLONS.</a:t>
            </a:r>
          </a:p>
          <a:p>
            <a:endParaRPr lang="en-A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000" b="1" dirty="0" smtClean="0"/>
              <a:t>GLYCEMIC INDEX (GI)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AU" sz="4800" dirty="0" smtClean="0">
                <a:latin typeface="Calibri" pitchFamily="34" charset="0"/>
              </a:rPr>
              <a:t>THE GLYCEMIC INDEX IS A WAY OF CLASSIFYINNG CARBOHYDRATES BY THEIR IMMEDIATE EFFECT ON BLOOD GLUCOSE LEVELS.</a:t>
            </a:r>
          </a:p>
          <a:p>
            <a:pPr algn="ctr">
              <a:buNone/>
            </a:pPr>
            <a:endParaRPr lang="en-AU" sz="4800" dirty="0" smtClean="0">
              <a:latin typeface="Calibri" pitchFamily="34" charset="0"/>
            </a:endParaRPr>
          </a:p>
          <a:p>
            <a:endParaRPr lang="en-A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400" b="1" dirty="0" smtClean="0"/>
              <a:t>GLYCEMIC INDEX</a:t>
            </a:r>
            <a:endParaRPr lang="en-AU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58138" cy="4873752"/>
          </a:xfrm>
        </p:spPr>
        <p:txBody>
          <a:bodyPr>
            <a:normAutofit lnSpcReduction="10000"/>
          </a:bodyPr>
          <a:lstStyle/>
          <a:p>
            <a:r>
              <a:rPr lang="en-AU" b="1" u="sng" dirty="0" smtClean="0">
                <a:latin typeface="Calibri" pitchFamily="34" charset="0"/>
              </a:rPr>
              <a:t>HIGH GLYCEMIC INDEX </a:t>
            </a:r>
            <a:r>
              <a:rPr lang="en-AU" dirty="0" smtClean="0">
                <a:latin typeface="Calibri" pitchFamily="34" charset="0"/>
              </a:rPr>
              <a:t>-  </a:t>
            </a:r>
          </a:p>
          <a:p>
            <a:pPr>
              <a:buNone/>
            </a:pPr>
            <a:r>
              <a:rPr lang="en-AU" sz="3200" dirty="0" smtClean="0">
                <a:latin typeface="Calibri" pitchFamily="34" charset="0"/>
              </a:rPr>
              <a:t>Carbohydrates are rapidly absorbed into the blood stream and have an immediate effect on blood glucose levels.</a:t>
            </a:r>
          </a:p>
          <a:p>
            <a:pPr>
              <a:buNone/>
            </a:pPr>
            <a:endParaRPr lang="en-AU" dirty="0" smtClean="0">
              <a:latin typeface="Calibri" pitchFamily="34" charset="0"/>
            </a:endParaRPr>
          </a:p>
          <a:p>
            <a:r>
              <a:rPr lang="en-AU" b="1" u="sng" dirty="0" smtClean="0">
                <a:latin typeface="Calibri" pitchFamily="34" charset="0"/>
              </a:rPr>
              <a:t>LOW GLYCEMIC INDEX – </a:t>
            </a:r>
          </a:p>
          <a:p>
            <a:pPr>
              <a:buNone/>
            </a:pPr>
            <a:r>
              <a:rPr lang="en-AU" sz="3200" dirty="0" smtClean="0">
                <a:latin typeface="Calibri" pitchFamily="34" charset="0"/>
              </a:rPr>
              <a:t>Carbohydrates take a lot longer to break down and be absorbed into the bloodstream, thus having a slower, more </a:t>
            </a:r>
            <a:r>
              <a:rPr lang="en-AU" sz="3500" dirty="0" smtClean="0">
                <a:latin typeface="Calibri" pitchFamily="34" charset="0"/>
              </a:rPr>
              <a:t>sustained effect on blood glucose levels.</a:t>
            </a:r>
            <a:endParaRPr lang="en-AU" sz="35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400" b="1" dirty="0" smtClean="0"/>
              <a:t>GLYCEMIC RESPONSE</a:t>
            </a:r>
            <a:endParaRPr lang="en-AU" sz="4400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3470" t="25984" r="13545" b="15207"/>
          <a:stretch>
            <a:fillRect/>
          </a:stretch>
        </p:blipFill>
        <p:spPr bwMode="auto">
          <a:xfrm>
            <a:off x="457200" y="2052488"/>
            <a:ext cx="7467600" cy="396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000" b="1" dirty="0" smtClean="0"/>
              <a:t>EXAMPLES OF GI VALUES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AU" sz="3600" b="1" dirty="0" smtClean="0">
                <a:latin typeface="Calibri" pitchFamily="34" charset="0"/>
              </a:rPr>
              <a:t>A low GI value is 55 or less </a:t>
            </a:r>
            <a:r>
              <a:rPr lang="en-AU" sz="3600" dirty="0" smtClean="0">
                <a:latin typeface="Calibri" pitchFamily="34" charset="0"/>
              </a:rPr>
              <a:t>(bananas, grain bread, lentils, apples, porridge, spaghetti)</a:t>
            </a:r>
          </a:p>
          <a:p>
            <a:pPr>
              <a:defRPr/>
            </a:pPr>
            <a:r>
              <a:rPr lang="en-AU" sz="3600" b="1" dirty="0" smtClean="0">
                <a:latin typeface="Calibri" pitchFamily="34" charset="0"/>
              </a:rPr>
              <a:t>A medium GI value is 56-69 </a:t>
            </a:r>
            <a:r>
              <a:rPr lang="en-AU" sz="3600" dirty="0" smtClean="0">
                <a:latin typeface="Calibri" pitchFamily="34" charset="0"/>
              </a:rPr>
              <a:t>(white bread, mars bar, rye bread, ice cream)</a:t>
            </a:r>
          </a:p>
          <a:p>
            <a:pPr>
              <a:defRPr/>
            </a:pPr>
            <a:r>
              <a:rPr lang="en-AU" sz="3600" b="1" dirty="0" smtClean="0">
                <a:latin typeface="Calibri" pitchFamily="34" charset="0"/>
              </a:rPr>
              <a:t>A high GI value is 70 or more </a:t>
            </a:r>
            <a:r>
              <a:rPr lang="en-AU" sz="3600" dirty="0" smtClean="0">
                <a:latin typeface="Calibri" pitchFamily="34" charset="0"/>
              </a:rPr>
              <a:t>(glucose, mashed potato, white rice, doughnut, cornflakes)</a:t>
            </a:r>
          </a:p>
          <a:p>
            <a:pPr>
              <a:defRPr/>
            </a:pPr>
            <a:endParaRPr lang="en-AU" sz="2800" dirty="0" smtClean="0"/>
          </a:p>
          <a:p>
            <a:endParaRPr lang="en-AU" dirty="0"/>
          </a:p>
        </p:txBody>
      </p:sp>
      <p:pic>
        <p:nvPicPr>
          <p:cNvPr id="4" name="Picture 5" descr="http://tbn0.google.com/images?q=tbn:5KiQJEyzT0l2dM:http://ourworld.cs.com/apisrex/images/walking%2520banan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714752"/>
            <a:ext cx="15827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Glycemic index and exercise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200" dirty="0" smtClean="0">
                <a:latin typeface="Calibri" pitchFamily="34" charset="0"/>
              </a:rPr>
              <a:t>BEFORE EXERCISE – </a:t>
            </a:r>
          </a:p>
          <a:p>
            <a:pPr algn="ctr">
              <a:buNone/>
            </a:pPr>
            <a:r>
              <a:rPr lang="en-AU" sz="3600" dirty="0" smtClean="0">
                <a:latin typeface="Calibri" pitchFamily="34" charset="0"/>
              </a:rPr>
              <a:t>Low GI carbohydrates should be consumed 45-60 minutes before exercise. These are recommended as they sustain blood glucose levels minimising any increases in insulin release.</a:t>
            </a:r>
          </a:p>
          <a:p>
            <a:pPr>
              <a:buNone/>
            </a:pPr>
            <a:endParaRPr lang="en-AU" sz="32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5400" b="1" dirty="0" smtClean="0"/>
              <a:t>FOOD FUELS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latin typeface="Calibri" pitchFamily="34" charset="0"/>
              </a:rPr>
              <a:t>Our food intake consists of three basic nutrients:</a:t>
            </a:r>
          </a:p>
          <a:p>
            <a:r>
              <a:rPr lang="en-AU" sz="6000" dirty="0" smtClean="0">
                <a:latin typeface="Calibri" pitchFamily="34" charset="0"/>
              </a:rPr>
              <a:t>CARBOHYDRATES</a:t>
            </a:r>
          </a:p>
          <a:p>
            <a:r>
              <a:rPr lang="en-AU" sz="6000" dirty="0" smtClean="0">
                <a:latin typeface="Calibri" pitchFamily="34" charset="0"/>
              </a:rPr>
              <a:t>FAT</a:t>
            </a:r>
          </a:p>
          <a:p>
            <a:r>
              <a:rPr lang="en-AU" sz="6000" dirty="0" smtClean="0">
                <a:latin typeface="Calibri" pitchFamily="34" charset="0"/>
              </a:rPr>
              <a:t>PROTEIN</a:t>
            </a:r>
            <a:endParaRPr lang="en-AU" sz="6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5400" b="1" dirty="0" smtClean="0"/>
              <a:t>CARBOHYDRATES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AU" sz="4000" dirty="0" smtClean="0">
                <a:latin typeface="Calibri" pitchFamily="34" charset="0"/>
              </a:rPr>
              <a:t>CARBOHYDRATES ARE THE BODY’S PREFERRED FUEL SOURCE, ESPECIALLY DURING EXERCISE</a:t>
            </a:r>
          </a:p>
          <a:p>
            <a:r>
              <a:rPr lang="en-AU" sz="4000" dirty="0" smtClean="0">
                <a:latin typeface="Calibri" pitchFamily="34" charset="0"/>
              </a:rPr>
              <a:t>SUGARS AND STARCHES </a:t>
            </a:r>
          </a:p>
          <a:p>
            <a:pPr>
              <a:buNone/>
            </a:pPr>
            <a:r>
              <a:rPr lang="en-AU" sz="4000" u="sng" dirty="0" smtClean="0">
                <a:latin typeface="Calibri" pitchFamily="34" charset="0"/>
              </a:rPr>
              <a:t>SOURCES</a:t>
            </a:r>
            <a:r>
              <a:rPr lang="en-AU" sz="4000" dirty="0" smtClean="0">
                <a:latin typeface="Calibri" pitchFamily="34" charset="0"/>
              </a:rPr>
              <a:t>: FRUIT, CEREAL, BREAD,PASTA, VEGETABLES.</a:t>
            </a:r>
          </a:p>
          <a:p>
            <a:pPr>
              <a:buNone/>
            </a:pPr>
            <a:endParaRPr lang="en-AU" sz="4800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en-AU" sz="4000" dirty="0" smtClean="0">
                <a:latin typeface="Calibri" pitchFamily="34" charset="0"/>
              </a:rPr>
              <a:t>.</a:t>
            </a:r>
            <a:endParaRPr lang="en-AU" sz="4000" dirty="0">
              <a:latin typeface="Calibri" pitchFamily="34" charset="0"/>
            </a:endParaRPr>
          </a:p>
        </p:txBody>
      </p:sp>
      <p:pic>
        <p:nvPicPr>
          <p:cNvPr id="4" name="Picture 5" descr="http://tbn0.google.com/images?q=tbn:37zCg63hljYn6M:http://static.howstuffworks.com/gif/diabetes-and-carbohydrates-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500438"/>
            <a:ext cx="1524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5400" b="1" dirty="0" smtClean="0"/>
              <a:t>FAT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/>
          <a:lstStyle/>
          <a:p>
            <a:r>
              <a:rPr lang="en-AU" sz="3600" dirty="0" smtClean="0">
                <a:latin typeface="Calibri" pitchFamily="34" charset="0"/>
              </a:rPr>
              <a:t>ACTS AS A CONCENTRATED FUEL STORAGE IN MUSCLES.</a:t>
            </a:r>
          </a:p>
          <a:p>
            <a:r>
              <a:rPr lang="en-AU" sz="3600" dirty="0" smtClean="0">
                <a:latin typeface="Calibri" pitchFamily="34" charset="0"/>
              </a:rPr>
              <a:t>IT IS THE BODY’S MAIN SOURCE OF FUEL AT REST AND DURING PROLONGED SUBMAXIMAL EXERCISE.</a:t>
            </a:r>
          </a:p>
          <a:p>
            <a:pPr>
              <a:buNone/>
            </a:pPr>
            <a:endParaRPr lang="en-AU" sz="3600" dirty="0" smtClean="0">
              <a:latin typeface="Calibri" pitchFamily="34" charset="0"/>
            </a:endParaRPr>
          </a:p>
          <a:p>
            <a:r>
              <a:rPr lang="en-AU" sz="3600" u="sng" dirty="0" smtClean="0">
                <a:latin typeface="Calibri" pitchFamily="34" charset="0"/>
              </a:rPr>
              <a:t>SOURCES:</a:t>
            </a:r>
            <a:r>
              <a:rPr lang="en-AU" sz="3600" dirty="0" smtClean="0">
                <a:latin typeface="Calibri" pitchFamily="34" charset="0"/>
              </a:rPr>
              <a:t> BUTTER, CHEESE, OIL, NUTS, FATTY MEATS.</a:t>
            </a:r>
            <a:endParaRPr lang="en-AU" sz="3600" dirty="0">
              <a:latin typeface="Calibri" pitchFamily="34" charset="0"/>
            </a:endParaRPr>
          </a:p>
        </p:txBody>
      </p:sp>
      <p:pic>
        <p:nvPicPr>
          <p:cNvPr id="4" name="Picture 5" descr="http://tbn0.google.com/images?q=tbn:sfLLOpsvnRl9_M:http://www.worldwideshoppingmall.co.uk/toys/images/products/074985183X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1571612"/>
            <a:ext cx="1143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AU" sz="5400" b="1" dirty="0" smtClean="0"/>
              <a:t>PROTEIN</a:t>
            </a:r>
            <a:endParaRPr lang="en-AU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>
            <a:normAutofit/>
          </a:bodyPr>
          <a:lstStyle/>
          <a:p>
            <a:r>
              <a:rPr lang="en-AU" sz="3600" dirty="0" smtClean="0">
                <a:latin typeface="Calibri" pitchFamily="34" charset="0"/>
              </a:rPr>
              <a:t>PROTEINS MAKE A NEGLIGABLE CONTRIBUTION TO ENERGY PRODUCTION DURING EXERCISE.</a:t>
            </a:r>
          </a:p>
          <a:p>
            <a:r>
              <a:rPr lang="en-AU" sz="3600" dirty="0" smtClean="0">
                <a:latin typeface="Calibri" pitchFamily="34" charset="0"/>
              </a:rPr>
              <a:t>MAINLY USED FOR GROWTH AND REPAIR.</a:t>
            </a:r>
          </a:p>
          <a:p>
            <a:endParaRPr lang="en-AU" sz="3600" dirty="0" smtClean="0">
              <a:latin typeface="Calibri" pitchFamily="34" charset="0"/>
            </a:endParaRPr>
          </a:p>
          <a:p>
            <a:r>
              <a:rPr lang="en-AU" sz="3600" u="sng" dirty="0" smtClean="0">
                <a:latin typeface="Calibri" pitchFamily="34" charset="0"/>
              </a:rPr>
              <a:t>SOURCES:</a:t>
            </a:r>
            <a:r>
              <a:rPr lang="en-AU" sz="3600" dirty="0" smtClean="0">
                <a:latin typeface="Calibri" pitchFamily="34" charset="0"/>
              </a:rPr>
              <a:t> MEAT, FISH, POULTRY, LEGUMES, EGGS, GRAINS</a:t>
            </a:r>
            <a:endParaRPr lang="en-AU" sz="3600" dirty="0">
              <a:latin typeface="Calibri" pitchFamily="34" charset="0"/>
            </a:endParaRPr>
          </a:p>
        </p:txBody>
      </p:sp>
      <p:pic>
        <p:nvPicPr>
          <p:cNvPr id="4" name="Picture 5" descr="http://tbn0.google.com/images?q=tbn:AGbhnLfp5kGxUM:http://static.howstuffworks.com/gif/adam/images/en/proteins-pictur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57200"/>
            <a:ext cx="11811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en-AU" sz="4000" b="1" dirty="0" smtClean="0"/>
              <a:t>STORAGE OF FOOD FUEL</a:t>
            </a:r>
            <a:endParaRPr lang="en-AU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85720" y="1600200"/>
          <a:ext cx="8001056" cy="380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2000264"/>
                <a:gridCol w="2000264"/>
                <a:gridCol w="2000264"/>
              </a:tblGrid>
              <a:tr h="971544">
                <a:tc>
                  <a:txBody>
                    <a:bodyPr/>
                    <a:lstStyle/>
                    <a:p>
                      <a:r>
                        <a:rPr lang="en-AU" dirty="0" smtClean="0">
                          <a:latin typeface="Calibri" pitchFamily="34" charset="0"/>
                        </a:rPr>
                        <a:t>Food</a:t>
                      </a:r>
                      <a:r>
                        <a:rPr lang="en-AU" baseline="0" dirty="0" smtClean="0">
                          <a:latin typeface="Calibri" pitchFamily="34" charset="0"/>
                        </a:rPr>
                        <a:t> Fuel</a:t>
                      </a:r>
                      <a:endParaRPr lang="en-A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latin typeface="Calibri" pitchFamily="34" charset="0"/>
                        </a:rPr>
                        <a:t>Stored as</a:t>
                      </a:r>
                      <a:endParaRPr lang="en-A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latin typeface="Calibri" pitchFamily="34" charset="0"/>
                        </a:rPr>
                        <a:t>Site(s)</a:t>
                      </a:r>
                      <a:endParaRPr lang="en-AU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>
                          <a:latin typeface="Calibri" pitchFamily="34" charset="0"/>
                        </a:rPr>
                        <a:t>Recommended</a:t>
                      </a:r>
                      <a:r>
                        <a:rPr lang="en-AU" baseline="0" dirty="0" smtClean="0">
                          <a:latin typeface="Calibri" pitchFamily="34" charset="0"/>
                        </a:rPr>
                        <a:t> </a:t>
                      </a:r>
                      <a:r>
                        <a:rPr lang="en-AU" dirty="0" smtClean="0">
                          <a:latin typeface="Calibri" pitchFamily="34" charset="0"/>
                        </a:rPr>
                        <a:t>daily proportions %</a:t>
                      </a:r>
                      <a:endParaRPr lang="en-AU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65906"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Carbohydrates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Glycogen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Muscles and liver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55-60%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65906"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Fat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Fatty Acids are stored as triglycerides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Adipose tissue</a:t>
                      </a:r>
                    </a:p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Muscles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25-30%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765906"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Protein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Protein or enzymes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Muscles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2400" dirty="0" smtClean="0">
                          <a:latin typeface="Calibri" pitchFamily="34" charset="0"/>
                        </a:rPr>
                        <a:t>10-15%</a:t>
                      </a:r>
                      <a:endParaRPr lang="en-AU" sz="2400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7467600" cy="114300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AU" sz="4000" b="1" dirty="0" smtClean="0"/>
              <a:t>How does food help us move?</a:t>
            </a:r>
            <a:endParaRPr lang="en-AU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AU" sz="3600" dirty="0" smtClean="0">
                <a:latin typeface="Calibri" pitchFamily="34" charset="0"/>
              </a:rPr>
              <a:t>ALL FOODS ARE BROKEN DOWN AND STORED AS </a:t>
            </a:r>
            <a:r>
              <a:rPr lang="en-AU" sz="3600" b="1" dirty="0" smtClean="0">
                <a:latin typeface="Calibri" pitchFamily="34" charset="0"/>
              </a:rPr>
              <a:t>CHEMICAL ENERGY</a:t>
            </a:r>
            <a:r>
              <a:rPr lang="en-AU" sz="3600" dirty="0" smtClean="0">
                <a:latin typeface="Calibri" pitchFamily="34" charset="0"/>
              </a:rPr>
              <a:t>.</a:t>
            </a:r>
          </a:p>
          <a:p>
            <a:endParaRPr lang="en-AU" sz="3600" dirty="0" smtClean="0">
              <a:latin typeface="Calibri" pitchFamily="34" charset="0"/>
            </a:endParaRPr>
          </a:p>
          <a:p>
            <a:r>
              <a:rPr lang="en-AU" sz="3600" dirty="0" smtClean="0">
                <a:latin typeface="Calibri" pitchFamily="34" charset="0"/>
              </a:rPr>
              <a:t>THIS MUST BE THEN BE CONVERTED TO </a:t>
            </a:r>
            <a:r>
              <a:rPr lang="en-AU" sz="3600" b="1" dirty="0" smtClean="0">
                <a:latin typeface="Calibri" pitchFamily="34" charset="0"/>
              </a:rPr>
              <a:t>MECHANICAL ENERGY </a:t>
            </a:r>
            <a:r>
              <a:rPr lang="en-AU" sz="3600" dirty="0" smtClean="0">
                <a:latin typeface="Calibri" pitchFamily="34" charset="0"/>
              </a:rPr>
              <a:t>TO ALLOW MUSCULAR CONTRACTIONS AND MOVEMENT TO OCCUR.</a:t>
            </a:r>
            <a:endParaRPr lang="en-AU" sz="36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n-AU" b="1" dirty="0" smtClean="0"/>
              <a:t>ATP – ADENOSINE TRIPHOSPHATE</a:t>
            </a:r>
            <a:endParaRPr lang="en-AU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AU" sz="2800" dirty="0" smtClean="0">
                <a:latin typeface="Calibri" pitchFamily="34" charset="0"/>
              </a:rPr>
              <a:t>MOLECULES OF ATP CONSIST OF ATOMS HELD TOGETHER BY BONDS THAT STORE ENERGY.</a:t>
            </a:r>
          </a:p>
          <a:p>
            <a:endParaRPr lang="en-AU" sz="1600" dirty="0" smtClean="0">
              <a:latin typeface="Calibri" pitchFamily="34" charset="0"/>
            </a:endParaRPr>
          </a:p>
          <a:p>
            <a:r>
              <a:rPr lang="en-AU" sz="2800" dirty="0" smtClean="0">
                <a:latin typeface="Calibri" pitchFamily="34" charset="0"/>
              </a:rPr>
              <a:t>CHEMICAL ENERGY IS PRODUCED WHEN ATP IS BROKEN DOWN.</a:t>
            </a:r>
          </a:p>
          <a:p>
            <a:endParaRPr lang="en-AU" sz="1800" dirty="0" smtClean="0">
              <a:latin typeface="Calibri" pitchFamily="34" charset="0"/>
            </a:endParaRPr>
          </a:p>
          <a:p>
            <a:r>
              <a:rPr lang="en-AU" sz="2800" dirty="0" smtClean="0">
                <a:latin typeface="Calibri" pitchFamily="34" charset="0"/>
              </a:rPr>
              <a:t>ENERGY IS THEN RELEASED TO FUEL ALL PROCESSES WITHIN THE BODY.</a:t>
            </a:r>
          </a:p>
          <a:p>
            <a:endParaRPr lang="en-AU" sz="1800" dirty="0" smtClean="0">
              <a:latin typeface="Calibri" pitchFamily="34" charset="0"/>
            </a:endParaRPr>
          </a:p>
          <a:p>
            <a:r>
              <a:rPr lang="en-AU" sz="2800" dirty="0" smtClean="0">
                <a:latin typeface="Calibri" pitchFamily="34" charset="0"/>
              </a:rPr>
              <a:t>ONLY A VERY SMALL AMOUNT OF ATP EXISTS AT THE MUSCLES.</a:t>
            </a:r>
            <a:endParaRPr lang="en-AU" sz="28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ATP			ADP + P+P+PI</a:t>
            </a:r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928662" y="5214950"/>
            <a:ext cx="23574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="1" dirty="0" smtClean="0">
                <a:latin typeface="Calibri" pitchFamily="34" charset="0"/>
              </a:rPr>
              <a:t>ADENOSINE</a:t>
            </a:r>
            <a:endParaRPr lang="en-AU" sz="3200" b="1" dirty="0">
              <a:latin typeface="Calibri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643306" y="51435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</a:t>
            </a:r>
            <a:endParaRPr lang="en-AU" sz="2800" b="1" dirty="0"/>
          </a:p>
        </p:txBody>
      </p:sp>
      <p:sp>
        <p:nvSpPr>
          <p:cNvPr id="7" name="Oval 6"/>
          <p:cNvSpPr/>
          <p:nvPr/>
        </p:nvSpPr>
        <p:spPr>
          <a:xfrm>
            <a:off x="4786314" y="51435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</a:t>
            </a:r>
            <a:endParaRPr lang="en-AU" sz="2800" b="1" dirty="0"/>
          </a:p>
        </p:txBody>
      </p:sp>
      <p:sp>
        <p:nvSpPr>
          <p:cNvPr id="9" name="Oval 8"/>
          <p:cNvSpPr/>
          <p:nvPr/>
        </p:nvSpPr>
        <p:spPr>
          <a:xfrm>
            <a:off x="5929322" y="51435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PI</a:t>
            </a:r>
            <a:endParaRPr lang="en-AU" sz="2800" b="1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785786" y="2357430"/>
            <a:ext cx="2714644" cy="6857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b="1" dirty="0" smtClean="0">
                <a:latin typeface="Calibri" pitchFamily="34" charset="0"/>
              </a:rPr>
              <a:t>ADENOSINE</a:t>
            </a:r>
            <a:endParaRPr lang="en-AU" sz="3200" b="1" dirty="0">
              <a:latin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3786182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</a:t>
            </a:r>
            <a:endParaRPr lang="en-AU" sz="2800" b="1" dirty="0"/>
          </a:p>
        </p:txBody>
      </p:sp>
      <p:sp>
        <p:nvSpPr>
          <p:cNvPr id="13" name="Oval 12"/>
          <p:cNvSpPr/>
          <p:nvPr/>
        </p:nvSpPr>
        <p:spPr>
          <a:xfrm>
            <a:off x="5000628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</a:t>
            </a:r>
            <a:endParaRPr lang="en-AU" sz="2800" b="1" dirty="0"/>
          </a:p>
        </p:txBody>
      </p:sp>
      <p:sp>
        <p:nvSpPr>
          <p:cNvPr id="14" name="Oval 13"/>
          <p:cNvSpPr/>
          <p:nvPr/>
        </p:nvSpPr>
        <p:spPr>
          <a:xfrm>
            <a:off x="6215074" y="221455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 smtClean="0"/>
              <a:t>P</a:t>
            </a:r>
            <a:endParaRPr lang="en-AU" sz="2800" b="1" dirty="0"/>
          </a:p>
        </p:txBody>
      </p:sp>
      <p:cxnSp>
        <p:nvCxnSpPr>
          <p:cNvPr id="16" name="Straight Arrow Connector 15"/>
          <p:cNvCxnSpPr/>
          <p:nvPr/>
        </p:nvCxnSpPr>
        <p:spPr>
          <a:xfrm rot="5400000">
            <a:off x="3321835" y="4107661"/>
            <a:ext cx="135732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29454" y="5000636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000" b="1" dirty="0" smtClean="0">
                <a:latin typeface="Calibri" pitchFamily="34" charset="0"/>
              </a:rPr>
              <a:t>ENERGY FOR MOVEMENT</a:t>
            </a:r>
            <a:endParaRPr lang="en-AU" sz="2000" b="1" dirty="0">
              <a:latin typeface="Calibri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785918" y="1071546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</TotalTime>
  <Words>564</Words>
  <Application>Microsoft Office PowerPoint</Application>
  <PresentationFormat>On-screen Show (4:3)</PresentationFormat>
  <Paragraphs>100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Oriel</vt:lpstr>
      <vt:lpstr> PHYSIOLOGICAL RESPONSES TO PHYSICAL ACTIVITY vce physical education unit 3.</vt:lpstr>
      <vt:lpstr>FOOD FUELS</vt:lpstr>
      <vt:lpstr>CARBOHYDRATES</vt:lpstr>
      <vt:lpstr>FAT</vt:lpstr>
      <vt:lpstr>PROTEIN</vt:lpstr>
      <vt:lpstr>STORAGE OF FOOD FUEL</vt:lpstr>
      <vt:lpstr>How does food help us move?</vt:lpstr>
      <vt:lpstr>ATP – ADENOSINE TRIPHOSPHATE</vt:lpstr>
      <vt:lpstr>ATP   ADP + P+P+PI</vt:lpstr>
      <vt:lpstr>THREE ENERGY SYSTEMS</vt:lpstr>
      <vt:lpstr>FOOD FUELS AT REST</vt:lpstr>
      <vt:lpstr>FOOD FUELS DURING EXERCISE</vt:lpstr>
      <vt:lpstr>GLYCEMIC INDEX (GI)</vt:lpstr>
      <vt:lpstr>GLYCEMIC INDEX</vt:lpstr>
      <vt:lpstr>GLYCEMIC RESPONSE</vt:lpstr>
      <vt:lpstr>EXAMPLES OF GI VALUES</vt:lpstr>
      <vt:lpstr>Glycemic index and exercise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PHYSIOLOGICAL RESPONSES TO PHYSICAL ACTIVITY</dc:title>
  <dc:creator>Kate lloyd</dc:creator>
  <cp:lastModifiedBy>Kate lloyd</cp:lastModifiedBy>
  <cp:revision>30</cp:revision>
  <dcterms:created xsi:type="dcterms:W3CDTF">2010-10-08T08:11:59Z</dcterms:created>
  <dcterms:modified xsi:type="dcterms:W3CDTF">2010-10-08T10:24:54Z</dcterms:modified>
</cp:coreProperties>
</file>